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vVd7hO8H3kFTb50OXs4683v3NRLw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2" r:id="rId4"/>
    <p:sldId id="27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18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45663-0AE3-41FB-BF92-74778791EE98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6800F-C27F-4B1D-8A5B-52F6CA4B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9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6981-5011-4F14-BEAB-E60C9621C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521DF-2FB6-43A0-8C4E-C7EFB20B6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F3098-DE35-4887-9F57-2BDFD2AF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28E-BA1B-42FA-B681-7FF0DF1DD456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FEE4F-DF81-4D57-97E1-FA58559E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36B1-10C5-4DB5-B0B3-58417E4D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B260-0139-41EE-B237-837A5C83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38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4065-577F-44B2-A416-C4287406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69EBC-E487-4444-A53A-B7514BC22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5D7E6-9870-4908-974A-F4B7E27D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28E-BA1B-42FA-B681-7FF0DF1DD456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481A4-63D4-4489-80BD-104633B05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6728C-383E-40A6-B13B-6EA5FF28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B260-0139-41EE-B237-837A5C83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8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41727-5C85-43F7-BC93-B0506F307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2FF8D-9FB1-4323-9EBB-FA67756C2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A48E0-3F48-4814-BCDD-1FA51867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28E-BA1B-42FA-B681-7FF0DF1DD456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0AEBE-6E18-4C8E-9617-894098E4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C18FE-B22B-41A9-AADB-68AE8416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B260-0139-41EE-B237-837A5C83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8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F5BD-78CE-4250-8858-134B4F89A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457CD-535E-4CD6-B860-E21FDAE0F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DE253-08BC-43A1-ABA3-D73893B0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28E-BA1B-42FA-B681-7FF0DF1DD456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3B599-E354-4767-A896-AB6CC643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3023A-1904-4638-883B-DA80874C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B260-0139-41EE-B237-837A5C83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2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B7F3-1BAB-408E-8F0B-8BF99836B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1CB7C-28FC-46AD-934A-B129BE327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3BAF6-6F7B-4672-A03C-1DB989E2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28E-BA1B-42FA-B681-7FF0DF1DD456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7A1CB-0E03-4261-B0E4-2BB5FE8E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3037A-4D9F-46A9-810F-25A4FF68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B260-0139-41EE-B237-837A5C83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5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4E19-51EB-4830-BA55-CFC078B7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5714C-458E-49BA-A183-859A47A66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0E4EB-0857-4C82-B9ED-5D104EC20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90C61-D03D-464D-BB49-F438F06AC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28E-BA1B-42FA-B681-7FF0DF1DD456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17DF6-97B3-4411-B0CD-3B81AAB9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62EC4-3C00-4C3F-9FB8-C12F41E8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B260-0139-41EE-B237-837A5C83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0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6CB9-4070-4FBD-B8E2-5E7B04CA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E3637-2984-4771-B085-CC1D0EA71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E1D2A-4C40-4DAA-8130-56C1DD30F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F14DC-ACF8-41FF-B679-0EDD9D86D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4F808-0327-4AEB-9542-B391D6B33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E938DB-35E0-4A2D-991C-99D22A16C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28E-BA1B-42FA-B681-7FF0DF1DD456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6BDC8-06A2-4548-9D2C-02F683F7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BD4C6-EDCE-4249-8A75-CE73F376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B260-0139-41EE-B237-837A5C83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23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EDDF-3D33-444C-8C42-82CE5B6B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F566C-02A6-497D-A140-0912A7FE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28E-BA1B-42FA-B681-7FF0DF1DD456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475B7-1842-4CAB-85FB-08448F8C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F790E-4E00-4C70-95E6-1F8F367F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B260-0139-41EE-B237-837A5C83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05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ACBD9-BA02-4538-8371-8F000413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28E-BA1B-42FA-B681-7FF0DF1DD456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932D6-F253-481E-B555-E499ED39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5C6D1-51A6-4437-AFED-8FD57141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B260-0139-41EE-B237-837A5C83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58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A380-907B-4507-ADBF-31AC0453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E32FC-C917-4B00-9F83-804609D55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CAA16-7AE2-4657-97EE-FF010043D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B7D56-1877-4665-988F-2AC06200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28E-BA1B-42FA-B681-7FF0DF1DD456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43708-1A3C-4E72-AE75-AD9E92A0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07441-9C5B-4470-BF74-569F4367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B260-0139-41EE-B237-837A5C83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5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B7E63-E635-4003-A133-230E86A6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63333-B50D-4B67-B3EA-155CBADFE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8530-E095-4F7D-B1B5-E5FC24FA5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13423-BFFF-48D8-8CE5-CA6877541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28E-BA1B-42FA-B681-7FF0DF1DD456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5A0EB-737B-4438-A3ED-8EB8FC49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C60F5-1098-4D1D-8554-EDF474CA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B260-0139-41EE-B237-837A5C83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58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6E45D-D103-4325-AC37-1087F17A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064B2-2D6E-4230-92FF-D39D5E6D9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35DB2-622B-4679-ADA6-09AFDFE15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F028E-BA1B-42FA-B681-7FF0DF1DD456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3137C-627F-4B52-AF3A-9D7CF1961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CA0D4-2AE4-45F4-94CE-F4F4F7894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DB260-0139-41EE-B237-837A5C83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17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po.org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vVd7hO8H3kFTb50OXs4683v3NRLw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eviantart.com/mayantimegod/art/Superman-png-58395308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mayantimegod/art/Superman-png-583953083" TargetMode="External"/><Relationship Id="rId2" Type="http://schemas.openxmlformats.org/officeDocument/2006/relationships/image" Target="../media/image4.gvVd7hO8H3kFTb50OXs4683v3NRLw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CB3812-C11B-4C18-8B35-4A597765E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48792"/>
            <a:ext cx="5885188" cy="1461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E38EA9-D0C1-43C8-A701-C75C46358893}"/>
              </a:ext>
            </a:extLst>
          </p:cNvPr>
          <p:cNvSpPr txBox="1"/>
          <p:nvPr/>
        </p:nvSpPr>
        <p:spPr>
          <a:xfrm>
            <a:off x="6279054" y="2551837"/>
            <a:ext cx="5519080" cy="1754326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GCSE </a:t>
            </a:r>
            <a:r>
              <a:rPr lang="en-GB" sz="5400" b="1" dirty="0" err="1">
                <a:solidFill>
                  <a:schemeClr val="bg1"/>
                </a:solidFill>
                <a:latin typeface="Inter"/>
              </a:rPr>
              <a:t>BrightSparks</a:t>
            </a:r>
            <a:endParaRPr lang="en-GB" sz="5400" b="1" dirty="0">
              <a:solidFill>
                <a:schemeClr val="bg1"/>
              </a:solidFill>
              <a:latin typeface="Inter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Resources</a:t>
            </a:r>
          </a:p>
        </p:txBody>
      </p:sp>
      <p:pic>
        <p:nvPicPr>
          <p:cNvPr id="1026" name="Picture 2" descr="Homepage - LPO">
            <a:extLst>
              <a:ext uri="{FF2B5EF4-FFF2-40B4-BE49-F238E27FC236}">
                <a16:creationId xmlns:a16="http://schemas.microsoft.com/office/drawing/2014/main" id="{C8868185-8FA6-4798-862B-B3AE1112F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1986449"/>
            <a:ext cx="5246424" cy="34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8DE013-8608-4C4A-9C38-2B3E0137CD3C}"/>
              </a:ext>
            </a:extLst>
          </p:cNvPr>
          <p:cNvSpPr/>
          <p:nvPr/>
        </p:nvSpPr>
        <p:spPr>
          <a:xfrm>
            <a:off x="105406" y="5780104"/>
            <a:ext cx="120865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err="1">
                <a:latin typeface="Inter"/>
                <a:ea typeface="Calibri" panose="020F0502020204030204" pitchFamily="34" charset="0"/>
              </a:rPr>
              <a:t>BrightSparks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 is generously funded by the Rothschild Foundation with additional support from the Candide Trust, </a:t>
            </a:r>
            <a:r>
              <a:rPr lang="en-GB" i="1" dirty="0" err="1">
                <a:latin typeface="Inter"/>
                <a:ea typeface="Calibri" panose="020F0502020204030204" pitchFamily="34" charset="0"/>
              </a:rPr>
              <a:t>Dunard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 Fund, Rivers Foundation, The R K Charitable Trust, Mr &amp; Mrs Philip Kan, Gill and Julian Simmonds</a:t>
            </a:r>
          </a:p>
          <a:p>
            <a:pPr algn="ctr"/>
            <a:r>
              <a:rPr lang="en-GB" sz="1600" dirty="0">
                <a:effectLst/>
                <a:latin typeface="Inter"/>
                <a:ea typeface="Calibri" panose="020F0502020204030204" pitchFamily="34" charset="0"/>
              </a:rPr>
              <a:t>© Rachel Leach and the London Philharmonic Orchestra 2022</a:t>
            </a:r>
          </a:p>
        </p:txBody>
      </p:sp>
    </p:spTree>
    <p:extLst>
      <p:ext uri="{BB962C8B-B14F-4D97-AF65-F5344CB8AC3E}">
        <p14:creationId xmlns:p14="http://schemas.microsoft.com/office/powerpoint/2010/main" val="388136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C8D92-D18F-4128-9C87-92F53FDF9A7E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Superman March – 1978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D9CB0-F763-469D-B985-FC6FEBF545DC}"/>
              </a:ext>
            </a:extLst>
          </p:cNvPr>
          <p:cNvSpPr txBox="1"/>
          <p:nvPr/>
        </p:nvSpPr>
        <p:spPr>
          <a:xfrm>
            <a:off x="443059" y="1131216"/>
            <a:ext cx="10812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Inter"/>
              </a:rPr>
              <a:t>Theme C: associated with love and Lois Lane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6440F-4149-474A-A9C5-C671D56703A3}"/>
              </a:ext>
            </a:extLst>
          </p:cNvPr>
          <p:cNvSpPr txBox="1"/>
          <p:nvPr/>
        </p:nvSpPr>
        <p:spPr>
          <a:xfrm>
            <a:off x="326792" y="3429000"/>
            <a:ext cx="11538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In F (we’ve modulated to the subdominant)</a:t>
            </a:r>
          </a:p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Legato (smooth)</a:t>
            </a:r>
          </a:p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Accompanied by the </a:t>
            </a:r>
            <a:r>
              <a:rPr lang="en-GB" sz="4000" dirty="0">
                <a:solidFill>
                  <a:srgbClr val="F5118C"/>
                </a:solidFill>
                <a:latin typeface="Inter"/>
              </a:rPr>
              <a:t>ostinato</a:t>
            </a:r>
            <a:r>
              <a:rPr lang="en-GB" sz="4000" dirty="0">
                <a:latin typeface="Inter"/>
              </a:rPr>
              <a:t> in the strings</a:t>
            </a:r>
          </a:p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Scales decorate (woodwind, piano, harp)</a:t>
            </a:r>
          </a:p>
        </p:txBody>
      </p:sp>
      <p:pic>
        <p:nvPicPr>
          <p:cNvPr id="11266" name="Picture 2" descr="https://lh3.googleusercontent.com/Kq5iCqZmhJqDM_T8v0-h552Tmfvk8A1usQbkyHo9PrBo_rG-Yz_N7S9RJYRwHJKUATOee98UBYM7qqsowYg1CoFa57RgII5q7ZZOR6ymSIpu-9X58rOoQV_djpSGJt1mgpf3crHfQDb7Fnt5REefuRwANofMri-KeAexxfD2GJ41koDfcYAfspJx8qNLxUo5epTR5k2Rp8pCdLlxTnX8K4HuMp4MVauC2Kh380D4UAEFUNf1k-r24v7Hsb56k_pGw8jP74DBqNrTW3C3biE0VWb7PAkYZ8q9tlhRQ6-bl9TA93waatacB_QYFKHW4PijodgTRagiMHrfNxAjRltvncJxF3UBuOpNHBL6VVJKRQ-YhIfjqgVW9ZMkTjT1WRKa5Xjw27B7qL6EvPpMXMbSMoU4skYFoEK1rCyNgZKiVO8IXuCODJSzbONmRkDlW9Y56qtjDD-jVL0awnedMhakS_kQhCa_ap_i9tkxyHWs_9q2M6f-23ic1jyFcY5kXny6tkRmoFU-eEQBVE1GS5s6fyFZ4Skb-3bUsi2S0a7TiiGz6E97bBsh1NHKdZbo-mAPtB5i60GqzwQrTpkuEo9kUNR_0L6aFZ2pWA8lW4fCl5bptXr1E6nv8q-iTIT0EOi4of6rIAoJqcU0R-oHbm7vUQEnvkXIKe9M2D4SOsIfekuOPe1J4TKJI-OK14y3cuBp2vLNpJYA03yhAuzRc9a5y8tLvsJYsT7qW3Cf17iB-PB0E7gOqrca2_AHIirF9irnLZ0N21ttJ7MNEBa7xp9UrtdNIjQnh6vUxJm0RfRnaVDVNDWO4DxNTlctXNkYQm0uuyY50JqOHwUH28bQ-skV9qks-eSvlPz_s-lejfHTCLEAWUqgthhmNFRf0l-4_OetLsJ3oolA_VH-RZrF4pEpEIOqtw07kTE18gRnmR8T9Ig=w1523-h127-no?authuser=0">
            <a:extLst>
              <a:ext uri="{FF2B5EF4-FFF2-40B4-BE49-F238E27FC236}">
                <a16:creationId xmlns:a16="http://schemas.microsoft.com/office/drawing/2014/main" id="{035FC927-94A3-48B8-A655-AFD3B3F8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2" y="2122886"/>
            <a:ext cx="11288472" cy="94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3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C8D92-D18F-4128-9C87-92F53FDF9A7E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Superman March – 1978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D9CB0-F763-469D-B985-FC6FEBF545DC}"/>
              </a:ext>
            </a:extLst>
          </p:cNvPr>
          <p:cNvSpPr txBox="1"/>
          <p:nvPr/>
        </p:nvSpPr>
        <p:spPr>
          <a:xfrm>
            <a:off x="443059" y="1131216"/>
            <a:ext cx="10812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Inter"/>
              </a:rPr>
              <a:t>Theme C: associated with love and Lois Lane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6440F-4149-474A-A9C5-C671D56703A3}"/>
              </a:ext>
            </a:extLst>
          </p:cNvPr>
          <p:cNvSpPr txBox="1"/>
          <p:nvPr/>
        </p:nvSpPr>
        <p:spPr>
          <a:xfrm>
            <a:off x="443059" y="2055605"/>
            <a:ext cx="12019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GB" sz="4000" dirty="0">
                <a:solidFill>
                  <a:srgbClr val="F5118C"/>
                </a:solidFill>
                <a:latin typeface="Inter"/>
              </a:rPr>
              <a:t>Sequence</a:t>
            </a:r>
            <a:r>
              <a:rPr lang="en-GB" sz="4000" dirty="0">
                <a:latin typeface="Inter"/>
              </a:rPr>
              <a:t> on woodwind</a:t>
            </a:r>
          </a:p>
          <a:p>
            <a:pPr marL="571500" indent="-571500">
              <a:buBlip>
                <a:blip r:embed="rId3"/>
              </a:buBlip>
            </a:pPr>
            <a:endParaRPr lang="en-GB" sz="4000" dirty="0">
              <a:solidFill>
                <a:srgbClr val="F5118C"/>
              </a:solidFill>
              <a:latin typeface="Inter"/>
            </a:endParaRPr>
          </a:p>
          <a:p>
            <a:pPr marL="571500" indent="-571500">
              <a:buBlip>
                <a:blip r:embed="rId3"/>
              </a:buBlip>
            </a:pPr>
            <a:endParaRPr lang="en-GB" sz="4000" dirty="0">
              <a:solidFill>
                <a:srgbClr val="F5118C"/>
              </a:solidFill>
              <a:latin typeface="Inter"/>
            </a:endParaRPr>
          </a:p>
          <a:p>
            <a:pPr marL="571500" indent="-571500">
              <a:buBlip>
                <a:blip r:embed="rId3"/>
              </a:buBlip>
            </a:pPr>
            <a:endParaRPr lang="en-GB" sz="4000" dirty="0">
              <a:solidFill>
                <a:srgbClr val="F5118C"/>
              </a:solidFill>
              <a:latin typeface="Inter"/>
            </a:endParaRPr>
          </a:p>
          <a:p>
            <a:r>
              <a:rPr lang="en-GB" sz="4000" b="1" dirty="0">
                <a:solidFill>
                  <a:srgbClr val="F5118C"/>
                </a:solidFill>
                <a:latin typeface="Inter"/>
              </a:rPr>
              <a:t>Sequence = </a:t>
            </a:r>
            <a:r>
              <a:rPr lang="en-GB" sz="4000" dirty="0">
                <a:solidFill>
                  <a:srgbClr val="F5118C"/>
                </a:solidFill>
                <a:latin typeface="Inter"/>
              </a:rPr>
              <a:t>musical material repeated at a higher or lower pitch</a:t>
            </a:r>
            <a:endParaRPr lang="en-GB" sz="3600" b="1" dirty="0">
              <a:solidFill>
                <a:srgbClr val="F5118C"/>
              </a:solidFill>
              <a:latin typeface="Inter"/>
            </a:endParaRPr>
          </a:p>
        </p:txBody>
      </p:sp>
      <p:pic>
        <p:nvPicPr>
          <p:cNvPr id="13314" name="Picture 2" descr="https://lh3.googleusercontent.com/FbCtkvS_ukomccIerp89AvsZHFfhJXSdIc_kKYVuENkoA4tnH90QGoaXZQVfN1e6ATGU3xGesAdaDB2ujha5-WyC5co9-AszFyQ0gYVGiLg6GaOokym1NLNY4C7fadWbUPIk2PLJR8gWCH4npf0u2L8pw8e45-4KutCuCcLn-Dswq7Q8wpgTSAyoGKykiDTG5WMRNs8SHRBHx4ioAX-wRMaLtD3A77VPmsxvMJd1SxgAUKMsggUtKoQ-5XTFD-RNwHecUttf-em5K46uRZTVFS9stMoLowXqpXWQHhpDys9n5z3yjG7vXuhrWm1BHA3DgQQkzSrzg989r0hKRhSYmnu6_fPoW0gRrxEfUH7kuQOM_umnw1jy7334EzJWUF5YYmrr6TWhMCjEfzZleVYnWPV28CVutFtKLfVP2MyIdmXzTVvJ4cbYmYPVhuUCyZ_sso7Pt59HkLud4TdWKnCwgYotqcQP5rcvJhck8DtIbcFXA-nUlLOCW8G4gGdr765Amqt96oX1msXKvJPaxo9bwwkw2os3ZPnJr533SPwBVcLv9tBxGVtWnxVQD0qxT1DBWdeNckhYFxeqw6aLT7udMfdTVkbyjb4-xJRRbt5ip5J1-KyuWiw8mdCwBw0ARrqUtelX33mujCuTy2BuqMe22ik9aigLpV7EP41Mh6ZApa-To8LZ7bCDyZ838kbjh6ZG8aOXEDYn6WnKT9ljyzxTrDiUniGxfL8cH8T5ag72E2IUrcFtW9IOuhLZ6l1PMckd_ZZVUFpgYqsKzzKYOxWX4l_xEMjyt606IOCyl_UNPA75LI4vYhW_8ZtJcMLVISslvlUEw18DLeaYWQ_842t-yZc-aJlf-_PA9glWU862uh-XfLmYI09BL5ZHGD1nReSdx3KsWan-DPHEuSuSvgs8SPuce2bI6oHIUHv-8cbdii4=w1747-h161-no?authuser=0">
            <a:extLst>
              <a:ext uri="{FF2B5EF4-FFF2-40B4-BE49-F238E27FC236}">
                <a16:creationId xmlns:a16="http://schemas.microsoft.com/office/drawing/2014/main" id="{17908A23-3B1E-4D32-969C-C7F83E790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4" y="3154547"/>
            <a:ext cx="11950210" cy="11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4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C8D92-D18F-4128-9C87-92F53FDF9A7E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Superman March – 1978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6440F-4149-474A-A9C5-C671D56703A3}"/>
              </a:ext>
            </a:extLst>
          </p:cNvPr>
          <p:cNvSpPr txBox="1"/>
          <p:nvPr/>
        </p:nvSpPr>
        <p:spPr>
          <a:xfrm>
            <a:off x="311083" y="2047824"/>
            <a:ext cx="11415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en-GB" sz="4800" dirty="0">
                <a:latin typeface="Inter"/>
              </a:rPr>
              <a:t>Key shifts to Bb</a:t>
            </a:r>
          </a:p>
          <a:p>
            <a:pPr marL="685800" indent="-685800">
              <a:buBlip>
                <a:blip r:embed="rId2"/>
              </a:buBlip>
            </a:pPr>
            <a:r>
              <a:rPr lang="en-GB" sz="4800" dirty="0">
                <a:latin typeface="Inter"/>
              </a:rPr>
              <a:t>Repeat of marching </a:t>
            </a:r>
            <a:r>
              <a:rPr lang="en-GB" sz="4800" dirty="0">
                <a:solidFill>
                  <a:srgbClr val="00B050"/>
                </a:solidFill>
                <a:latin typeface="Inter"/>
              </a:rPr>
              <a:t>Theme B</a:t>
            </a:r>
            <a:endParaRPr lang="en-GB" sz="4800" dirty="0">
              <a:latin typeface="Inter"/>
            </a:endParaRPr>
          </a:p>
          <a:p>
            <a:pPr marL="685800" indent="-685800">
              <a:buBlip>
                <a:blip r:embed="rId2"/>
              </a:buBlip>
            </a:pPr>
            <a:r>
              <a:rPr lang="en-GB" sz="4800" dirty="0">
                <a:latin typeface="Inter"/>
              </a:rPr>
              <a:t>Return to </a:t>
            </a:r>
            <a:r>
              <a:rPr lang="en-GB" sz="4800" dirty="0">
                <a:solidFill>
                  <a:srgbClr val="FF0000"/>
                </a:solidFill>
                <a:latin typeface="Inter"/>
              </a:rPr>
              <a:t>Theme A</a:t>
            </a:r>
            <a:r>
              <a:rPr lang="en-GB" sz="4800" dirty="0">
                <a:latin typeface="Inter"/>
              </a:rPr>
              <a:t> in two different keys</a:t>
            </a:r>
          </a:p>
        </p:txBody>
      </p:sp>
    </p:spTree>
    <p:extLst>
      <p:ext uri="{BB962C8B-B14F-4D97-AF65-F5344CB8AC3E}">
        <p14:creationId xmlns:p14="http://schemas.microsoft.com/office/powerpoint/2010/main" val="380523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C8D92-D18F-4128-9C87-92F53FDF9A7E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Superman March – 1978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D9CB0-F763-469D-B985-FC6FEBF545DC}"/>
              </a:ext>
            </a:extLst>
          </p:cNvPr>
          <p:cNvSpPr txBox="1"/>
          <p:nvPr/>
        </p:nvSpPr>
        <p:spPr>
          <a:xfrm>
            <a:off x="443059" y="1131216"/>
            <a:ext cx="10812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latin typeface="Inter"/>
              </a:rPr>
              <a:t>Coda </a:t>
            </a:r>
            <a:r>
              <a:rPr lang="en-GB" sz="4400" dirty="0">
                <a:solidFill>
                  <a:srgbClr val="0070C0"/>
                </a:solidFill>
                <a:latin typeface="Inter"/>
              </a:rPr>
              <a:t>(ending)</a:t>
            </a:r>
            <a:endParaRPr lang="en-GB" sz="4400" b="1" dirty="0">
              <a:solidFill>
                <a:srgbClr val="0070C0"/>
              </a:solidFill>
              <a:latin typeface="Inte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BBC934-D51E-4C63-87DA-609C674D1977}"/>
              </a:ext>
            </a:extLst>
          </p:cNvPr>
          <p:cNvSpPr txBox="1"/>
          <p:nvPr/>
        </p:nvSpPr>
        <p:spPr>
          <a:xfrm>
            <a:off x="443060" y="2262995"/>
            <a:ext cx="117489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Chromatic movement from the brass</a:t>
            </a:r>
          </a:p>
          <a:p>
            <a:pPr marL="571500" indent="-571500">
              <a:buBlip>
                <a:blip r:embed="rId2"/>
              </a:buBlip>
            </a:pPr>
            <a:r>
              <a:rPr lang="en-GB" sz="4000" dirty="0">
                <a:solidFill>
                  <a:srgbClr val="F5118C"/>
                </a:solidFill>
                <a:latin typeface="Inter"/>
              </a:rPr>
              <a:t>Ostinato</a:t>
            </a:r>
            <a:r>
              <a:rPr lang="en-GB" sz="4000" dirty="0">
                <a:latin typeface="Inter"/>
              </a:rPr>
              <a:t> acting as a tonic </a:t>
            </a:r>
            <a:r>
              <a:rPr lang="en-GB" sz="4000" dirty="0">
                <a:solidFill>
                  <a:srgbClr val="F5118C"/>
                </a:solidFill>
                <a:latin typeface="Inter"/>
              </a:rPr>
              <a:t>pedal</a:t>
            </a:r>
            <a:r>
              <a:rPr lang="en-GB" sz="4000" dirty="0">
                <a:latin typeface="Inter"/>
              </a:rPr>
              <a:t> (on G)</a:t>
            </a:r>
          </a:p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Progressive tonality – ends in G (different key from the beginning)</a:t>
            </a:r>
          </a:p>
        </p:txBody>
      </p:sp>
    </p:spTree>
    <p:extLst>
      <p:ext uri="{BB962C8B-B14F-4D97-AF65-F5344CB8AC3E}">
        <p14:creationId xmlns:p14="http://schemas.microsoft.com/office/powerpoint/2010/main" val="244969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C8D92-D18F-4128-9C87-92F53FDF9A7E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Superman March – 1978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D9CB0-F763-469D-B985-FC6FEBF545DC}"/>
              </a:ext>
            </a:extLst>
          </p:cNvPr>
          <p:cNvSpPr txBox="1"/>
          <p:nvPr/>
        </p:nvSpPr>
        <p:spPr>
          <a:xfrm>
            <a:off x="443059" y="1131216"/>
            <a:ext cx="10812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Inter"/>
              </a:rPr>
              <a:t>Quiz Questions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BBC934-D51E-4C63-87DA-609C674D1977}"/>
              </a:ext>
            </a:extLst>
          </p:cNvPr>
          <p:cNvSpPr txBox="1"/>
          <p:nvPr/>
        </p:nvSpPr>
        <p:spPr>
          <a:xfrm>
            <a:off x="443059" y="1900657"/>
            <a:ext cx="117489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Which instruments start playing at bar 5?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What is the term for a repeating pattern?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At bar 16 everyone has the same rhythm. What is the term for this?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What four percussion instruments can you hear from bars 27 to 33?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What’s the technical term for beginning on the upbeat?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Which brass instruments play the transitional melody at bar 43?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Who plays the repeating pattern at bar 67?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At bar 77 the woodwind repeat the material on a higher starting pitch. What’s the term for this?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What’s happening in the brass at bar 87?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What theme is played at bar 97?</a:t>
            </a:r>
          </a:p>
          <a:p>
            <a:pPr marL="742950" indent="-742950">
              <a:buFont typeface="+mj-lt"/>
              <a:buAutoNum type="arabicPeriod"/>
            </a:pPr>
            <a:endParaRPr lang="en-GB" sz="4000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68687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C8D92-D18F-4128-9C87-92F53FDF9A7E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Superman March – 1978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D9CB0-F763-469D-B985-FC6FEBF545DC}"/>
              </a:ext>
            </a:extLst>
          </p:cNvPr>
          <p:cNvSpPr txBox="1"/>
          <p:nvPr/>
        </p:nvSpPr>
        <p:spPr>
          <a:xfrm>
            <a:off x="443059" y="1131216"/>
            <a:ext cx="10812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Inter"/>
              </a:rPr>
              <a:t>Answers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BBC934-D51E-4C63-87DA-609C674D1977}"/>
              </a:ext>
            </a:extLst>
          </p:cNvPr>
          <p:cNvSpPr txBox="1"/>
          <p:nvPr/>
        </p:nvSpPr>
        <p:spPr>
          <a:xfrm>
            <a:off x="443059" y="1900657"/>
            <a:ext cx="117489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Lower brass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Ostinato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 err="1">
                <a:latin typeface="Inter"/>
              </a:rPr>
              <a:t>Homorhythmic</a:t>
            </a:r>
            <a:endParaRPr lang="en-GB" sz="2800" dirty="0">
              <a:latin typeface="Inter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Cymbal crashes, triangle rolls, glockenspiel on the tune, timpani underpins the harmony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Anacrusis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Horns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Strings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Sequence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Falling 4-note ostinato</a:t>
            </a:r>
            <a:endParaRPr lang="en-GB" sz="4000" dirty="0">
              <a:latin typeface="Inter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latin typeface="Inter"/>
              </a:rPr>
              <a:t>A (fanfare)</a:t>
            </a:r>
            <a:endParaRPr lang="en-GB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84856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3CB2FF-767A-48F1-9DB8-1C93FE6FD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48792"/>
            <a:ext cx="5885188" cy="1461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1A2CDF-4899-43A1-A9EC-86175232A4B4}"/>
              </a:ext>
            </a:extLst>
          </p:cNvPr>
          <p:cNvSpPr txBox="1"/>
          <p:nvPr/>
        </p:nvSpPr>
        <p:spPr>
          <a:xfrm>
            <a:off x="6415385" y="2030976"/>
            <a:ext cx="5519080" cy="2862322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Inter"/>
              </a:rPr>
              <a:t>For more information about concerts, education projects, resources and recordings, visit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lpo.org.uk</a:t>
            </a:r>
            <a:endParaRPr lang="en-GB" sz="3600" b="1" dirty="0">
              <a:solidFill>
                <a:schemeClr val="bg1"/>
              </a:solidFill>
              <a:latin typeface="Inter"/>
            </a:endParaRPr>
          </a:p>
        </p:txBody>
      </p:sp>
      <p:pic>
        <p:nvPicPr>
          <p:cNvPr id="4" name="Picture 2" descr="Homepage - LPO">
            <a:extLst>
              <a:ext uri="{FF2B5EF4-FFF2-40B4-BE49-F238E27FC236}">
                <a16:creationId xmlns:a16="http://schemas.microsoft.com/office/drawing/2014/main" id="{54FF6CAE-D85F-4750-95D1-B4AB7A6D4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1986449"/>
            <a:ext cx="5246424" cy="34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C1B1D5-FE50-4F5D-B81F-F9EC22846D67}"/>
              </a:ext>
            </a:extLst>
          </p:cNvPr>
          <p:cNvSpPr/>
          <p:nvPr/>
        </p:nvSpPr>
        <p:spPr>
          <a:xfrm>
            <a:off x="52703" y="5965448"/>
            <a:ext cx="120865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err="1">
                <a:latin typeface="Inter"/>
                <a:ea typeface="Calibri" panose="020F0502020204030204" pitchFamily="34" charset="0"/>
              </a:rPr>
              <a:t>BrightSparks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 is generously funded by the Rothschild Foundation with additional support from the Candide Trust, </a:t>
            </a:r>
            <a:r>
              <a:rPr lang="en-GB" i="1" dirty="0" err="1">
                <a:latin typeface="Inter"/>
                <a:ea typeface="Calibri" panose="020F0502020204030204" pitchFamily="34" charset="0"/>
              </a:rPr>
              <a:t>Dunard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 Fund, Rivers Foundation, The R K Charitable Trust, Mr &amp; Mrs Philip Kan, Gill and Julian Simmonds</a:t>
            </a:r>
          </a:p>
          <a:p>
            <a:pPr algn="ctr"/>
            <a:r>
              <a:rPr lang="en-GB" sz="1600" dirty="0">
                <a:effectLst/>
                <a:latin typeface="Inter"/>
                <a:ea typeface="Calibri" panose="020F0502020204030204" pitchFamily="34" charset="0"/>
              </a:rPr>
              <a:t>© Rachel Leach and the London Philharmonic Orchestra 2022</a:t>
            </a:r>
          </a:p>
        </p:txBody>
      </p:sp>
    </p:spTree>
    <p:extLst>
      <p:ext uri="{BB962C8B-B14F-4D97-AF65-F5344CB8AC3E}">
        <p14:creationId xmlns:p14="http://schemas.microsoft.com/office/powerpoint/2010/main" val="145972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4D44C-A159-4D27-AC29-C2E2FB29E154}"/>
              </a:ext>
            </a:extLst>
          </p:cNvPr>
          <p:cNvSpPr txBox="1"/>
          <p:nvPr/>
        </p:nvSpPr>
        <p:spPr>
          <a:xfrm>
            <a:off x="377073" y="499622"/>
            <a:ext cx="55034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latin typeface="Inter"/>
              </a:rPr>
              <a:t>John Williams</a:t>
            </a:r>
          </a:p>
          <a:p>
            <a:r>
              <a:rPr lang="en-GB" sz="5400" dirty="0">
                <a:latin typeface="Inter"/>
              </a:rPr>
              <a:t>(b. 1932)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3EB6E-A09A-4002-AC50-2068FF916ABB}"/>
              </a:ext>
            </a:extLst>
          </p:cNvPr>
          <p:cNvSpPr txBox="1"/>
          <p:nvPr/>
        </p:nvSpPr>
        <p:spPr>
          <a:xfrm>
            <a:off x="257664" y="2530947"/>
            <a:ext cx="62263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i="1" dirty="0">
                <a:latin typeface="Inter"/>
              </a:rPr>
              <a:t>Superman March</a:t>
            </a:r>
          </a:p>
          <a:p>
            <a:pPr algn="ctr"/>
            <a:r>
              <a:rPr lang="en-GB" sz="5400" dirty="0">
                <a:latin typeface="Inter"/>
              </a:rPr>
              <a:t>(1978)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59CD0-FE89-44FF-BAA1-991BA4E1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4876800" cy="6872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17C982-9CDA-47E8-826A-F108FFF88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22690" y="4037602"/>
            <a:ext cx="2044437" cy="303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9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4D44C-A159-4D27-AC29-C2E2FB29E154}"/>
              </a:ext>
            </a:extLst>
          </p:cNvPr>
          <p:cNvSpPr txBox="1"/>
          <p:nvPr/>
        </p:nvSpPr>
        <p:spPr>
          <a:xfrm>
            <a:off x="405353" y="348793"/>
            <a:ext cx="55034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latin typeface="Inter"/>
              </a:rPr>
              <a:t>John Williams</a:t>
            </a:r>
          </a:p>
          <a:p>
            <a:r>
              <a:rPr lang="en-GB" sz="5400" dirty="0">
                <a:latin typeface="Inter"/>
              </a:rPr>
              <a:t>(b. 1932)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0428C-F8CA-405C-A99E-C936E85B7B0A}"/>
              </a:ext>
            </a:extLst>
          </p:cNvPr>
          <p:cNvSpPr txBox="1"/>
          <p:nvPr/>
        </p:nvSpPr>
        <p:spPr>
          <a:xfrm>
            <a:off x="131975" y="2234153"/>
            <a:ext cx="6287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American film composer</a:t>
            </a:r>
          </a:p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Famous for symphonic scores with </a:t>
            </a:r>
            <a:r>
              <a:rPr lang="en-GB" sz="4000" dirty="0">
                <a:solidFill>
                  <a:srgbClr val="F5118C"/>
                </a:solidFill>
                <a:latin typeface="Inter"/>
              </a:rPr>
              <a:t>leitmotifs</a:t>
            </a:r>
            <a:endParaRPr lang="en-GB" sz="4000" dirty="0">
              <a:latin typeface="Inte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2E5AD-3E23-46B2-9ECF-3B2406CE4D7A}"/>
              </a:ext>
            </a:extLst>
          </p:cNvPr>
          <p:cNvSpPr txBox="1"/>
          <p:nvPr/>
        </p:nvSpPr>
        <p:spPr>
          <a:xfrm>
            <a:off x="405353" y="4503366"/>
            <a:ext cx="61179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5118C"/>
                </a:solidFill>
              </a:rPr>
              <a:t>Leitmotif = </a:t>
            </a:r>
            <a:r>
              <a:rPr lang="en-GB" sz="2800" dirty="0">
                <a:solidFill>
                  <a:srgbClr val="F5118C"/>
                </a:solidFill>
              </a:rPr>
              <a:t>small music idea that represents a place, character, emotion, theme etc within the film’s story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193323-F846-474C-857A-E080EC2F2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4876800" cy="68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8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17C982-9CDA-47E8-826A-F108FFF88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01891" y="976268"/>
            <a:ext cx="4020512" cy="5960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BF9E81-AF5D-45DD-BC1A-0B4AE3BDC345}"/>
              </a:ext>
            </a:extLst>
          </p:cNvPr>
          <p:cNvSpPr txBox="1"/>
          <p:nvPr/>
        </p:nvSpPr>
        <p:spPr>
          <a:xfrm>
            <a:off x="1501630" y="2563093"/>
            <a:ext cx="4254196" cy="144655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latin typeface="Inter"/>
              </a:rPr>
              <a:t>Analysis</a:t>
            </a:r>
            <a:endParaRPr lang="en-GB" sz="7200" dirty="0">
              <a:latin typeface="In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56F06-0785-451D-BABA-3341CC46E9E0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Superman March – 1978 </a:t>
            </a:r>
          </a:p>
        </p:txBody>
      </p:sp>
    </p:spTree>
    <p:extLst>
      <p:ext uri="{BB962C8B-B14F-4D97-AF65-F5344CB8AC3E}">
        <p14:creationId xmlns:p14="http://schemas.microsoft.com/office/powerpoint/2010/main" val="362393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C8D92-D18F-4128-9C87-92F53FDF9A7E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Superman March – 1978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D9CB0-F763-469D-B985-FC6FEBF545DC}"/>
              </a:ext>
            </a:extLst>
          </p:cNvPr>
          <p:cNvSpPr txBox="1"/>
          <p:nvPr/>
        </p:nvSpPr>
        <p:spPr>
          <a:xfrm>
            <a:off x="443059" y="1131216"/>
            <a:ext cx="10812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Inter"/>
              </a:rPr>
              <a:t>Theme A: includes Superman motif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FF8C7-7A0F-426F-AFD4-2B8EB506C9DC}"/>
              </a:ext>
            </a:extLst>
          </p:cNvPr>
          <p:cNvSpPr txBox="1"/>
          <p:nvPr/>
        </p:nvSpPr>
        <p:spPr>
          <a:xfrm>
            <a:off x="197962" y="2030220"/>
            <a:ext cx="11302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Blip>
                <a:blip r:embed="rId2"/>
              </a:buBlip>
            </a:pPr>
            <a:r>
              <a:rPr lang="en-GB" sz="4000" dirty="0"/>
              <a:t> Long, low </a:t>
            </a:r>
            <a:r>
              <a:rPr lang="en-GB" sz="4000" dirty="0">
                <a:solidFill>
                  <a:srgbClr val="F5118C"/>
                </a:solidFill>
              </a:rPr>
              <a:t>pedal note/drone</a:t>
            </a:r>
          </a:p>
          <a:p>
            <a:pPr marL="742950" indent="-742950">
              <a:buBlip>
                <a:blip r:embed="rId2"/>
              </a:buBlip>
            </a:pPr>
            <a:r>
              <a:rPr lang="en-GB" sz="4000" dirty="0"/>
              <a:t> Fanfare figure (brass) with 3 notes – C, G, C</a:t>
            </a:r>
          </a:p>
        </p:txBody>
      </p:sp>
      <p:pic>
        <p:nvPicPr>
          <p:cNvPr id="6146" name="Picture 2" descr="https://lh3.googleusercontent.com/KIF9c6liCBqxYAHZDtgCMyteScaDXfxHHqEeHM0ZyxIunhD54hEb5sr7bFIQkmDO7gJtIesStHj0V2EWFnW0Vn4cgryjiJUpO-dwqAbxQa2FiVoXqW28MR8OQHb1GXOjCFLOCVdtss8cKSPTcMT940IgNRNjtFo9ewBSDurid-uTAv-N8QlbEob1_x9vYqLsQzpk_MtV4IaGLAibvLSX4s6HTIkkUzjErWbl-NC2-TSVO_ZdB8luYnK-WUNizyV9H3Qkb46F4s8XMJWEq0iSIoqNCY1UmPtipZ4HuK3e2RyFpEk13aWRHvebvtl3fERbSAT2Q8ZsouOQv1vJzl68uRfGVhYXTa_ctFM8OVBg00QZzZg9yowUYzVVH_0Kk-TXf-OLanQ4R93AwXXC25s4WVtOf5QWPGTBwzZzftDZloMS8ou5hQnzK2rWIfaQc_LIhqDKNiquzPfYuqQJFBHWM1j6yfK5JRJp3yzUYtiaS2OHU8GowXNkeR_ldoAH2lYmMqX5JVtBFuVfYv057_kbFfteD4RuGqXoFIdoHUWFKRo3Ie5uSY8Kg6tAn-fxwNxV8IVPm0IcWwMtsYx4InNfKu00MYCw0-5--zfai_mDwWtoUCiUFhGdBx4rpa91Ks7x2CiHMJlVk80QXz_-PPhXQA_Xw1zTzPbWL380Es_XwaMm589rD6xJ2K3MdMzWHC3aeuRvyVkxbj1hEhiK0CP6Fcx-JCqNULDwxfLKHijzzwMIUOl6NY6gwaWZjWRWzLoBN1mQC_EZg0DR44_WglpyHwKXpTIFrMbPk9eKrkSJdbYmFY4fpNclWYu5Mnu26jNqpIiFPLcVTbskoyUmFgCsCTHo4_i95dy-gvr0XudgfCwJLeP4nl--o_gnMGIBFksiZ7EEarQFXVgVJ68FUO6DmzdpCzVXLzzSaQCanFDgrEY=w799-h191-no?authuser=0">
            <a:extLst>
              <a:ext uri="{FF2B5EF4-FFF2-40B4-BE49-F238E27FC236}">
                <a16:creationId xmlns:a16="http://schemas.microsoft.com/office/drawing/2014/main" id="{DCDECE99-2FF8-416B-8A36-DA3674AFE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8" b="15004"/>
          <a:stretch/>
        </p:blipFill>
        <p:spPr bwMode="auto">
          <a:xfrm>
            <a:off x="1085569" y="3633905"/>
            <a:ext cx="10020859" cy="16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56440F-4149-474A-A9C5-C671D56703A3}"/>
              </a:ext>
            </a:extLst>
          </p:cNvPr>
          <p:cNvSpPr txBox="1"/>
          <p:nvPr/>
        </p:nvSpPr>
        <p:spPr>
          <a:xfrm>
            <a:off x="197962" y="5402704"/>
            <a:ext cx="11538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5118C"/>
                </a:solidFill>
                <a:latin typeface="Inter"/>
              </a:rPr>
              <a:t>Pedal = </a:t>
            </a:r>
            <a:r>
              <a:rPr lang="en-GB" sz="3200" dirty="0">
                <a:solidFill>
                  <a:srgbClr val="F5118C"/>
                </a:solidFill>
                <a:latin typeface="Inter"/>
              </a:rPr>
              <a:t>long, often low pitch that underpins the harmony</a:t>
            </a:r>
          </a:p>
          <a:p>
            <a:r>
              <a:rPr lang="en-GB" sz="3200" b="1" dirty="0">
                <a:solidFill>
                  <a:srgbClr val="F5118C"/>
                </a:solidFill>
                <a:latin typeface="Inter"/>
              </a:rPr>
              <a:t>Drone =</a:t>
            </a:r>
            <a:r>
              <a:rPr lang="en-GB" sz="3200" dirty="0">
                <a:solidFill>
                  <a:srgbClr val="F5118C"/>
                </a:solidFill>
                <a:latin typeface="Inter"/>
              </a:rPr>
              <a:t> one long note, continuously sounded</a:t>
            </a:r>
            <a:endParaRPr lang="en-GB" sz="3200" b="1" dirty="0">
              <a:solidFill>
                <a:srgbClr val="F5118C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72613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C8D92-D18F-4128-9C87-92F53FDF9A7E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Superman March – 1978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D9CB0-F763-469D-B985-FC6FEBF545DC}"/>
              </a:ext>
            </a:extLst>
          </p:cNvPr>
          <p:cNvSpPr txBox="1"/>
          <p:nvPr/>
        </p:nvSpPr>
        <p:spPr>
          <a:xfrm>
            <a:off x="443059" y="1131216"/>
            <a:ext cx="10812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Inter"/>
              </a:rPr>
              <a:t>Theme A: Includes Superman motif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FF8C7-7A0F-426F-AFD4-2B8EB506C9DC}"/>
              </a:ext>
            </a:extLst>
          </p:cNvPr>
          <p:cNvSpPr txBox="1"/>
          <p:nvPr/>
        </p:nvSpPr>
        <p:spPr>
          <a:xfrm>
            <a:off x="314224" y="1941132"/>
            <a:ext cx="115509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GB" sz="4000" dirty="0"/>
              <a:t> Rhythmic </a:t>
            </a:r>
            <a:r>
              <a:rPr lang="en-GB" sz="4000" dirty="0">
                <a:solidFill>
                  <a:srgbClr val="F5118C"/>
                </a:solidFill>
              </a:rPr>
              <a:t>ostinato </a:t>
            </a:r>
            <a:r>
              <a:rPr lang="en-GB" sz="4000" dirty="0"/>
              <a:t>from lower strings, lower woodwind, bass trombone and tuba…</a:t>
            </a:r>
            <a:endParaRPr lang="en-GB" sz="4000" dirty="0">
              <a:solidFill>
                <a:srgbClr val="F5118C"/>
              </a:solidFill>
            </a:endParaRPr>
          </a:p>
          <a:p>
            <a:pPr marL="285750" indent="-285750">
              <a:buBlip>
                <a:blip r:embed="rId3"/>
              </a:buBlip>
            </a:pPr>
            <a:endParaRPr lang="en-GB" sz="4000" dirty="0">
              <a:solidFill>
                <a:srgbClr val="F5118C"/>
              </a:solidFill>
            </a:endParaRPr>
          </a:p>
          <a:p>
            <a:pPr marL="285750" indent="-285750">
              <a:buBlip>
                <a:blip r:embed="rId3"/>
              </a:buBlip>
            </a:pPr>
            <a:endParaRPr lang="en-GB" sz="4000" dirty="0">
              <a:solidFill>
                <a:srgbClr val="F5118C"/>
              </a:solidFill>
            </a:endParaRPr>
          </a:p>
          <a:p>
            <a:pPr algn="r"/>
            <a:endParaRPr lang="en-GB" sz="4000" dirty="0"/>
          </a:p>
          <a:p>
            <a:pPr algn="r"/>
            <a:r>
              <a:rPr lang="en-GB" sz="4000" dirty="0"/>
              <a:t>…acting as a </a:t>
            </a:r>
            <a:r>
              <a:rPr lang="en-GB" sz="4000" dirty="0">
                <a:solidFill>
                  <a:srgbClr val="F5118C"/>
                </a:solidFill>
              </a:rPr>
              <a:t>pedal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6440F-4149-474A-A9C5-C671D56703A3}"/>
              </a:ext>
            </a:extLst>
          </p:cNvPr>
          <p:cNvSpPr txBox="1"/>
          <p:nvPr/>
        </p:nvSpPr>
        <p:spPr>
          <a:xfrm>
            <a:off x="314224" y="5506505"/>
            <a:ext cx="1153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5118C"/>
                </a:solidFill>
                <a:latin typeface="Inter"/>
              </a:rPr>
              <a:t>Ostinato =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repeating pattern</a:t>
            </a:r>
            <a:endParaRPr lang="en-GB" sz="3600" b="1" dirty="0">
              <a:solidFill>
                <a:srgbClr val="F5118C"/>
              </a:solidFill>
              <a:latin typeface="Inter"/>
            </a:endParaRPr>
          </a:p>
        </p:txBody>
      </p:sp>
      <p:pic>
        <p:nvPicPr>
          <p:cNvPr id="8194" name="Picture 2" descr="https://lh3.googleusercontent.com/ZkB68l8kfj6TSAkUchqzoTSdICSUsRvEx3EQI1hdKxHPRmBXtUUXJRlg5HgHp59BVBVMqNj0aTqBOr3ZGlQO_XjRnrq5Pwx2eZ1nLaMbWjeGwMnhRqBizgvRrPqyWTBu7nAn3nOvH9l7D4rOFDwOqb7QuNh0vAAzd9_V8ekgyRVrj3Xp4K-UP_hvlK8XRu81fNEJcR_yZ453ipGiVbZKYQj2mTZD7zdwmYkNNbrJ96sNKRbOvnlQVjlih9a38ozBhgyYbGpeJc-l87VnimrG3yKyWrEfcorRedoyBN3gC-OxsAjA2sklvfT7vjRoA4tKYGr0Q2pOPC4yweI-X8VSHb5uTeM4-dhgLaH1qgztu0VGQv2n3ExXnNjCr1X6P6cIFDB5RjLug9b3qrV3OT-JGbOrNbcl5c-3yrDvF_p_CQ8Xm3WKj7Gp7Rn3rEM7QDIn7wMK2e5DpQdhD0gOziftjTETErii_WLtpPcp6mZIlyVwDM3-PGzQoZk_sFobZtLwMMxe_ySMKn2hu7Z8E2TE_K-llA_TmNA7F19xyGA1bUPLgMJTyBA89rvHTgsm_VvwfVfJmLRArk0BbWWgoSlQX6NbQM2_BEur0jf0rw4xdBC1DcOv6_fJVACXoQ8a3QYITK7Epun-Hk2de6RZ5kuXlxvaa8MthsNPSBBzW435rxzFbdRlT8fqr7uHRY17FiCLN3H9BfxLYeMNPFAW4XVKE1EUMAwT2AOEQh5EVoGogmg-bR1PWmgcKBHozNHmndfvLTVXtABR9NELvHHp8EQ0f2nHUIvjo07Oi-pC6k3ZjY9UFEmUBCRUFWjXl7S0J4hcBZT6ZNEpId6m6VSpgYt70m_PflgVj3zrOYRxePR5DSmaHYB64YDGoPinCX4g15Vla7wSLQ_gg7EYfDLZkyweea_tj_efdNYKDUCDZATKmJ0=w697-h239-no?authuser=0">
            <a:extLst>
              <a:ext uri="{FF2B5EF4-FFF2-40B4-BE49-F238E27FC236}">
                <a16:creationId xmlns:a16="http://schemas.microsoft.com/office/drawing/2014/main" id="{19FAB8DD-D606-4438-97EE-3CA47A00C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9" b="26257"/>
          <a:stretch/>
        </p:blipFill>
        <p:spPr bwMode="auto">
          <a:xfrm>
            <a:off x="615883" y="3283939"/>
            <a:ext cx="10777788" cy="161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7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C8D92-D18F-4128-9C87-92F53FDF9A7E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Superman March – 1978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D9CB0-F763-469D-B985-FC6FEBF545DC}"/>
              </a:ext>
            </a:extLst>
          </p:cNvPr>
          <p:cNvSpPr txBox="1"/>
          <p:nvPr/>
        </p:nvSpPr>
        <p:spPr>
          <a:xfrm>
            <a:off x="443059" y="1131216"/>
            <a:ext cx="10812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Inter"/>
              </a:rPr>
              <a:t>Theme A: Includes Superman motif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6440F-4149-474A-A9C5-C671D56703A3}"/>
              </a:ext>
            </a:extLst>
          </p:cNvPr>
          <p:cNvSpPr txBox="1"/>
          <p:nvPr/>
        </p:nvSpPr>
        <p:spPr>
          <a:xfrm>
            <a:off x="326794" y="3951632"/>
            <a:ext cx="11538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Pedal shifts from C to F to G</a:t>
            </a:r>
          </a:p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Briefly </a:t>
            </a:r>
            <a:r>
              <a:rPr lang="en-GB" sz="4000" dirty="0" err="1">
                <a:latin typeface="Inter"/>
              </a:rPr>
              <a:t>homorhythmic</a:t>
            </a:r>
            <a:r>
              <a:rPr lang="en-GB" sz="4000" dirty="0">
                <a:latin typeface="Inter"/>
              </a:rPr>
              <a:t> – everyone plays the same rhythm at the same time</a:t>
            </a:r>
          </a:p>
        </p:txBody>
      </p:sp>
      <p:pic>
        <p:nvPicPr>
          <p:cNvPr id="8194" name="Picture 2" descr="https://lh3.googleusercontent.com/ZkB68l8kfj6TSAkUchqzoTSdICSUsRvEx3EQI1hdKxHPRmBXtUUXJRlg5HgHp59BVBVMqNj0aTqBOr3ZGlQO_XjRnrq5Pwx2eZ1nLaMbWjeGwMnhRqBizgvRrPqyWTBu7nAn3nOvH9l7D4rOFDwOqb7QuNh0vAAzd9_V8ekgyRVrj3Xp4K-UP_hvlK8XRu81fNEJcR_yZ453ipGiVbZKYQj2mTZD7zdwmYkNNbrJ96sNKRbOvnlQVjlih9a38ozBhgyYbGpeJc-l87VnimrG3yKyWrEfcorRedoyBN3gC-OxsAjA2sklvfT7vjRoA4tKYGr0Q2pOPC4yweI-X8VSHb5uTeM4-dhgLaH1qgztu0VGQv2n3ExXnNjCr1X6P6cIFDB5RjLug9b3qrV3OT-JGbOrNbcl5c-3yrDvF_p_CQ8Xm3WKj7Gp7Rn3rEM7QDIn7wMK2e5DpQdhD0gOziftjTETErii_WLtpPcp6mZIlyVwDM3-PGzQoZk_sFobZtLwMMxe_ySMKn2hu7Z8E2TE_K-llA_TmNA7F19xyGA1bUPLgMJTyBA89rvHTgsm_VvwfVfJmLRArk0BbWWgoSlQX6NbQM2_BEur0jf0rw4xdBC1DcOv6_fJVACXoQ8a3QYITK7Epun-Hk2de6RZ5kuXlxvaa8MthsNPSBBzW435rxzFbdRlT8fqr7uHRY17FiCLN3H9BfxLYeMNPFAW4XVKE1EUMAwT2AOEQh5EVoGogmg-bR1PWmgcKBHozNHmndfvLTVXtABR9NELvHHp8EQ0f2nHUIvjo07Oi-pC6k3ZjY9UFEmUBCRUFWjXl7S0J4hcBZT6ZNEpId6m6VSpgYt70m_PflgVj3zrOYRxePR5DSmaHYB64YDGoPinCX4g15Vla7wSLQ_gg7EYfDLZkyweea_tj_efdNYKDUCDZATKmJ0=w697-h239-no?authuser=0">
            <a:extLst>
              <a:ext uri="{FF2B5EF4-FFF2-40B4-BE49-F238E27FC236}">
                <a16:creationId xmlns:a16="http://schemas.microsoft.com/office/drawing/2014/main" id="{19FAB8DD-D606-4438-97EE-3CA47A00C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9" b="26257"/>
          <a:stretch/>
        </p:blipFill>
        <p:spPr bwMode="auto">
          <a:xfrm>
            <a:off x="1256905" y="2239817"/>
            <a:ext cx="9184852" cy="137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C8D92-D18F-4128-9C87-92F53FDF9A7E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Superman March – 1978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D9CB0-F763-469D-B985-FC6FEBF545DC}"/>
              </a:ext>
            </a:extLst>
          </p:cNvPr>
          <p:cNvSpPr txBox="1"/>
          <p:nvPr/>
        </p:nvSpPr>
        <p:spPr>
          <a:xfrm>
            <a:off x="443059" y="1131216"/>
            <a:ext cx="10812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  <a:latin typeface="Inter"/>
              </a:rPr>
              <a:t>Theme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6440F-4149-474A-A9C5-C671D56703A3}"/>
              </a:ext>
            </a:extLst>
          </p:cNvPr>
          <p:cNvSpPr txBox="1"/>
          <p:nvPr/>
        </p:nvSpPr>
        <p:spPr>
          <a:xfrm>
            <a:off x="326794" y="3810230"/>
            <a:ext cx="115384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Main marching theme</a:t>
            </a:r>
          </a:p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Uses the tonic, the fourth below and the fifth above</a:t>
            </a:r>
          </a:p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Spiky fanfare rhythm</a:t>
            </a:r>
            <a:endParaRPr lang="en-GB" sz="3600" dirty="0">
              <a:latin typeface="Inter"/>
            </a:endParaRPr>
          </a:p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Each phrase begins with an </a:t>
            </a:r>
            <a:r>
              <a:rPr lang="en-GB" sz="4000" dirty="0">
                <a:solidFill>
                  <a:srgbClr val="F5118C"/>
                </a:solidFill>
                <a:latin typeface="Inter"/>
              </a:rPr>
              <a:t>anacrusis</a:t>
            </a:r>
          </a:p>
          <a:p>
            <a:r>
              <a:rPr lang="en-GB" sz="3600" b="1" dirty="0">
                <a:solidFill>
                  <a:srgbClr val="F5118C"/>
                </a:solidFill>
                <a:latin typeface="Inter"/>
              </a:rPr>
              <a:t>Anacrusis =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phrase starts on the upbeat</a:t>
            </a:r>
            <a:endParaRPr lang="en-GB" sz="3600" b="1" dirty="0">
              <a:solidFill>
                <a:srgbClr val="F5118C"/>
              </a:solidFill>
              <a:latin typeface="Inter"/>
            </a:endParaRPr>
          </a:p>
        </p:txBody>
      </p:sp>
      <p:pic>
        <p:nvPicPr>
          <p:cNvPr id="9218" name="Picture 2" descr="https://lh3.googleusercontent.com/0V9jiJHZm7Jnx5F3ZB5cicsFdbDx2sdW5tL5N-OD41T0n3l-Irw-SJ4nlMaYAkwhklGxkaMaL1gG3fV5JpefYKMxL_iGShq3p_1BAkKa8i5fML0mRDtK9pXlh-30pZNMTLBjaI1GBjFVCc7Bu2KguajhWlIc9cCvL1HFfBe2EM0rFgPOPr6yPLCheYJvOZH9Vwe3wlWi1ist41bfrghcO6cyoEzKx9uUJMLrfyE5KXNSAf3ysvrQDKVBIQK_jDZlConbTBBrikazejbzosA2wWKREDtRiDXNPpazhIrJ_PmpAleaRlMUmAdlwfb5WdI7EekEhrD_yKaGfjmTVYAYK8rPBnz_Cr7IhqVC-_WWcRjPLKwibD205kzDimuAVNQBeH9XPOsNIIXkOIt5LDj5pQ16sCZqCsLyPS4betiqAnFH_HQOFeyOA_1TEoUeX_4hyK2GoUIJkY2nurTTZPiHC6jUqexdBtL-LrCxMlWSs0qU28FYWMDvEjTuNlT7dwhSM56MPSJaNvX3T5DC6ah2jVS_icQQn4ZfaPNPUYwpW2X-x5r3ifbuafH3lx6C3g6qUXweRdLca-dZ8HW3ioqcI5xeI6vDaYP74Wpp5JQVIoAXUH69nyGQTybTT7WHtCAxHxjLbQr4mMbDApX_Jp9U0PZJ5RxnQg7YsML4UUBzPyWdzmkwuFe_jMxseGpl-JxRDAuLocdjWJ4XiKBNTsP1kYxpvt0Tk-GtcNU7sqvknj3yXrqjw98NsWownRl2lNOWEG2KE_tZGW6FUmOw8Qq31LY2T0xiHKdd7SxGUc7uYe1BVtieyaFxxYOf8-5rTIARvei8116NpQwW16zDP4xaJ7jtkYBN3w_Sn1_UYLks4xywg_gy9JC3EH-RpEz6snE4a0bvbXgCIXfCMbKsoddkNKdE4xDLO1wXs_63M55kyyY=w803-h190-no?authuser=0">
            <a:extLst>
              <a:ext uri="{FF2B5EF4-FFF2-40B4-BE49-F238E27FC236}">
                <a16:creationId xmlns:a16="http://schemas.microsoft.com/office/drawing/2014/main" id="{ED6D48BA-9A5D-4935-BFFC-30FAC56D8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41" y="1753387"/>
            <a:ext cx="7383546" cy="17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44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C8D92-D18F-4128-9C87-92F53FDF9A7E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Williams – Superman March – 1978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D9CB0-F763-469D-B985-FC6FEBF545DC}"/>
              </a:ext>
            </a:extLst>
          </p:cNvPr>
          <p:cNvSpPr txBox="1"/>
          <p:nvPr/>
        </p:nvSpPr>
        <p:spPr>
          <a:xfrm>
            <a:off x="443059" y="1131216"/>
            <a:ext cx="10812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  <a:latin typeface="Inter"/>
              </a:rPr>
              <a:t>Theme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6440F-4149-474A-A9C5-C671D56703A3}"/>
              </a:ext>
            </a:extLst>
          </p:cNvPr>
          <p:cNvSpPr txBox="1"/>
          <p:nvPr/>
        </p:nvSpPr>
        <p:spPr>
          <a:xfrm>
            <a:off x="326792" y="3973518"/>
            <a:ext cx="115384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Accompaniment features fragments of </a:t>
            </a:r>
            <a:r>
              <a:rPr lang="en-GB" sz="4000" dirty="0">
                <a:solidFill>
                  <a:srgbClr val="F5118C"/>
                </a:solidFill>
                <a:latin typeface="Inter"/>
              </a:rPr>
              <a:t>ostinato</a:t>
            </a:r>
            <a:endParaRPr lang="en-GB" sz="4000" dirty="0">
              <a:latin typeface="Inter"/>
            </a:endParaRPr>
          </a:p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Cymbals, triangles, tremolandos and scales decorate</a:t>
            </a:r>
          </a:p>
          <a:p>
            <a:pPr marL="571500" indent="-571500">
              <a:buBlip>
                <a:blip r:embed="rId2"/>
              </a:buBlip>
            </a:pPr>
            <a:r>
              <a:rPr lang="en-GB" sz="4000" dirty="0">
                <a:latin typeface="Inter"/>
              </a:rPr>
              <a:t>Followed by transitional theme from the cellos</a:t>
            </a:r>
          </a:p>
          <a:p>
            <a:pPr algn="ctr"/>
            <a:r>
              <a:rPr lang="en-GB" sz="4400" b="1" dirty="0">
                <a:solidFill>
                  <a:srgbClr val="00B050"/>
                </a:solidFill>
                <a:latin typeface="Inter"/>
              </a:rPr>
              <a:t>Theme B repeats (bigger and bolder)</a:t>
            </a:r>
          </a:p>
        </p:txBody>
      </p:sp>
      <p:pic>
        <p:nvPicPr>
          <p:cNvPr id="9218" name="Picture 2" descr="https://lh3.googleusercontent.com/0V9jiJHZm7Jnx5F3ZB5cicsFdbDx2sdW5tL5N-OD41T0n3l-Irw-SJ4nlMaYAkwhklGxkaMaL1gG3fV5JpefYKMxL_iGShq3p_1BAkKa8i5fML0mRDtK9pXlh-30pZNMTLBjaI1GBjFVCc7Bu2KguajhWlIc9cCvL1HFfBe2EM0rFgPOPr6yPLCheYJvOZH9Vwe3wlWi1ist41bfrghcO6cyoEzKx9uUJMLrfyE5KXNSAf3ysvrQDKVBIQK_jDZlConbTBBrikazejbzosA2wWKREDtRiDXNPpazhIrJ_PmpAleaRlMUmAdlwfb5WdI7EekEhrD_yKaGfjmTVYAYK8rPBnz_Cr7IhqVC-_WWcRjPLKwibD205kzDimuAVNQBeH9XPOsNIIXkOIt5LDj5pQ16sCZqCsLyPS4betiqAnFH_HQOFeyOA_1TEoUeX_4hyK2GoUIJkY2nurTTZPiHC6jUqexdBtL-LrCxMlWSs0qU28FYWMDvEjTuNlT7dwhSM56MPSJaNvX3T5DC6ah2jVS_icQQn4ZfaPNPUYwpW2X-x5r3ifbuafH3lx6C3g6qUXweRdLca-dZ8HW3ioqcI5xeI6vDaYP74Wpp5JQVIoAXUH69nyGQTybTT7WHtCAxHxjLbQr4mMbDApX_Jp9U0PZJ5RxnQg7YsML4UUBzPyWdzmkwuFe_jMxseGpl-JxRDAuLocdjWJ4XiKBNTsP1kYxpvt0Tk-GtcNU7sqvknj3yXrqjw98NsWownRl2lNOWEG2KE_tZGW6FUmOw8Qq31LY2T0xiHKdd7SxGUc7uYe1BVtieyaFxxYOf8-5rTIARvei8116NpQwW16zDP4xaJ7jtkYBN3w_Sn1_UYLks4xywg_gy9JC3EH-RpEz6snE4a0bvbXgCIXfCMbKsoddkNKdE4xDLO1wXs_63M55kyyY=w803-h190-no?authuser=0">
            <a:extLst>
              <a:ext uri="{FF2B5EF4-FFF2-40B4-BE49-F238E27FC236}">
                <a16:creationId xmlns:a16="http://schemas.microsoft.com/office/drawing/2014/main" id="{ED6D48BA-9A5D-4935-BFFC-30FAC56D8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5" y="1819935"/>
            <a:ext cx="8615125" cy="203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2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661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Smith</dc:creator>
  <cp:lastModifiedBy>Hannah Smith</cp:lastModifiedBy>
  <cp:revision>31</cp:revision>
  <dcterms:created xsi:type="dcterms:W3CDTF">2022-12-07T11:55:55Z</dcterms:created>
  <dcterms:modified xsi:type="dcterms:W3CDTF">2022-12-20T16:28:34Z</dcterms:modified>
</cp:coreProperties>
</file>